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559675" cy="14760575"/>
  <p:notesSz cx="6858000" cy="9144000"/>
  <p:embeddedFontLst>
    <p:embeddedFont>
      <p:font typeface="Montserrat" panose="00000500000000000000" pitchFamily="2" charset="-52"/>
      <p:regular r:id="rId4"/>
      <p:bold r:id="rId5"/>
      <p:italic r:id="rId6"/>
      <p:boldItalic r:id="rId7"/>
    </p:embeddedFont>
    <p:embeddedFont>
      <p:font typeface="Montserrat Medium" panose="00000600000000000000" pitchFamily="2" charset="-52"/>
      <p:regular r:id="rId8"/>
      <p:bold r:id="rId9"/>
      <p:italic r:id="rId10"/>
      <p:boldItalic r:id="rId11"/>
    </p:embeddedFont>
    <p:embeddedFont>
      <p:font typeface="Montserrat SemiBold" panose="00000700000000000000" pitchFamily="2" charset="-52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49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2141" y="43"/>
      </p:cViewPr>
      <p:guideLst>
        <p:guide orient="horz" pos="4649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51175" y="685800"/>
            <a:ext cx="1756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51113" y="685800"/>
            <a:ext cx="17557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2136663"/>
            <a:ext cx="7044600" cy="58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8132922"/>
            <a:ext cx="7044600" cy="22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3174182"/>
            <a:ext cx="7044600" cy="56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9045755"/>
            <a:ext cx="7044600" cy="37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6172168"/>
            <a:ext cx="7044600" cy="24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1277062"/>
            <a:ext cx="7044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3307190"/>
            <a:ext cx="7044600" cy="9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1277062"/>
            <a:ext cx="7044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3307190"/>
            <a:ext cx="3306900" cy="9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3307190"/>
            <a:ext cx="3306900" cy="9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1277062"/>
            <a:ext cx="7044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594373"/>
            <a:ext cx="2321700" cy="21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3987654"/>
            <a:ext cx="2321700" cy="91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1291769"/>
            <a:ext cx="5264700" cy="117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359"/>
            <a:ext cx="3780000" cy="147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3538770"/>
            <a:ext cx="3344400" cy="4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8043820"/>
            <a:ext cx="3344400" cy="3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2077836"/>
            <a:ext cx="3172200" cy="106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12140233"/>
            <a:ext cx="4959600" cy="17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1277062"/>
            <a:ext cx="7044600" cy="16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3307190"/>
            <a:ext cx="7044600" cy="9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13381759"/>
            <a:ext cx="4536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4452950"/>
            <a:ext cx="7560000" cy="309600"/>
          </a:xfrm>
          <a:prstGeom prst="rect">
            <a:avLst/>
          </a:prstGeom>
          <a:solidFill>
            <a:srgbClr val="262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67700" y="3955751"/>
            <a:ext cx="7042200" cy="1158900"/>
          </a:xfrm>
          <a:prstGeom prst="roundRect">
            <a:avLst>
              <a:gd name="adj" fmla="val 18454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885" y="190681"/>
            <a:ext cx="4902000" cy="3616500"/>
          </a:xfrm>
          <a:prstGeom prst="roundRect">
            <a:avLst>
              <a:gd name="adj" fmla="val 5273"/>
            </a:avLst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49250" y="1442638"/>
            <a:ext cx="4722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КЛЮЧЕВЫЕ ТЕХНОЛОГИИ И ТРЕНДЫ</a:t>
            </a:r>
            <a:endParaRPr sz="2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ИСКУССТВЕННОГО ИНТЕЛЛЕКТА</a:t>
            </a:r>
            <a:endParaRPr sz="2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5160" y="3149337"/>
            <a:ext cx="472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ОБЗОРНАЯ ЛЕКЦИЯ ОТ ИИИ МФТИ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303235" y="190681"/>
            <a:ext cx="2032500" cy="3616500"/>
          </a:xfrm>
          <a:prstGeom prst="roundRect">
            <a:avLst>
              <a:gd name="adj" fmla="val 9663"/>
            </a:avLst>
          </a:prstGeom>
          <a:solidFill>
            <a:srgbClr val="282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403522" y="4097765"/>
            <a:ext cx="3649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Расскажем о важнейших технологиях и трендах, покажем, как применить ИИ в вашей отрасли</a:t>
            </a:r>
            <a:endParaRPr sz="1300" dirty="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419785" y="2310911"/>
            <a:ext cx="17994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Люди, которые знают, как превратить запросы вашей компании в продукты и платформенные решения прямо сейчас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014175" y="5260534"/>
            <a:ext cx="2351400" cy="3716700"/>
          </a:xfrm>
          <a:prstGeom prst="roundRect">
            <a:avLst>
              <a:gd name="adj" fmla="val 8976"/>
            </a:avLst>
          </a:prstGeom>
          <a:solidFill>
            <a:srgbClr val="F2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3" title="iii_ru_white_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542" y="621447"/>
            <a:ext cx="1387078" cy="50439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4256625" y="4315038"/>
            <a:ext cx="2817000" cy="504300"/>
          </a:xfrm>
          <a:prstGeom prst="roundRect">
            <a:avLst>
              <a:gd name="adj" fmla="val 315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8208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Лекция от спикеров – ведущих экспертов ИИИ МФТИ</a:t>
            </a:r>
            <a:endParaRPr sz="1200">
              <a:solidFill>
                <a:srgbClr val="28208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145622" y="5990360"/>
            <a:ext cx="20325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Для широкого круга сотрудников компании всех уровней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145634" y="5561305"/>
            <a:ext cx="1199400" cy="31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Для кого?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87700" y="5260534"/>
            <a:ext cx="4543200" cy="3716700"/>
          </a:xfrm>
          <a:prstGeom prst="roundRect">
            <a:avLst>
              <a:gd name="adj" fmla="val 7180"/>
            </a:avLst>
          </a:prstGeom>
          <a:solidFill>
            <a:srgbClr val="F2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55160" y="5561305"/>
            <a:ext cx="1799400" cy="318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Что вы получите?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55146" y="5974104"/>
            <a:ext cx="41724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AutoNum type="arabicPeriod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Узнаете, где сегодня находится передовой рубеж ИИ в науке и бизнес-практике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AutoNum type="arabicPeriod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Увидите реальные примеры внедрения ИИ в вашей отрасли: от предиктивной аналитики до компьютерного зрения </a:t>
            </a:r>
            <a:br>
              <a:rPr lang="r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и чат-ботов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28208A"/>
              </a:buClr>
              <a:buSzPts val="1200"/>
              <a:buFont typeface="Montserrat SemiBold"/>
              <a:buAutoNum type="arabicPeriod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Замотивируете сотрудников </a:t>
            </a:r>
            <a:br>
              <a:rPr lang="r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на использование ИИ-инструментов </a:t>
            </a:r>
            <a:br>
              <a:rPr lang="r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 повседневной работе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rgbClr val="28208A"/>
              </a:buClr>
              <a:buSzPts val="1200"/>
              <a:buFont typeface="Montserrat SemiBold"/>
              <a:buAutoNum type="arabicPeriod"/>
            </a:pP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Обсудите с экспертами перспективы </a:t>
            </a:r>
            <a:br>
              <a:rPr lang="r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и сценарии применения ИИ именно </a:t>
            </a:r>
            <a:br>
              <a:rPr lang="r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>
                <a:latin typeface="Montserrat"/>
                <a:ea typeface="Montserrat"/>
                <a:cs typeface="Montserrat"/>
                <a:sym typeface="Montserrat"/>
              </a:rPr>
              <a:t>в вашей компании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65876" y="9181810"/>
            <a:ext cx="4543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28208A"/>
                </a:solidFill>
                <a:latin typeface="Montserrat"/>
                <a:ea typeface="Montserrat"/>
                <a:cs typeface="Montserrat"/>
                <a:sym typeface="Montserrat"/>
              </a:rPr>
              <a:t>Содержание лекции</a:t>
            </a:r>
            <a:endParaRPr sz="2900" b="1">
              <a:solidFill>
                <a:srgbClr val="28208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423600" y="9896066"/>
            <a:ext cx="61935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на самом деле скрывается за модным словом «искусственный интеллект» – 15 мин.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Разберёмся, как ИИ уже меняет бизнес, где проходит передовой рубеж науки и какие тренды определят ближайшие 3-5 лет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77317" y="9896074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1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423600" y="10670875"/>
            <a:ext cx="60867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машины «видят» мир: от камер наблюдения до умных дронов – 15 мин.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Узнаете, как компьютерное зрение автоматизирует контроль качества, повышает безопасность и ускоряет операции в промышленности и сервисе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77317" y="10670878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2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1423600" y="11471503"/>
            <a:ext cx="60867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Генеративный ИИ, ассистенты будущего и их бизнес-применение – 15 мин. 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Разберём, как новые ИИ-инструменты создают тексты, изображения и даже бизнес-идеи, помогая экономить время и ресурсы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277317" y="11471499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3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77" name="Google Shape;77;p13"/>
          <p:cNvCxnSpPr/>
          <p:nvPr/>
        </p:nvCxnSpPr>
        <p:spPr>
          <a:xfrm>
            <a:off x="348360" y="10611137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3"/>
          <p:cNvCxnSpPr/>
          <p:nvPr/>
        </p:nvCxnSpPr>
        <p:spPr>
          <a:xfrm>
            <a:off x="403542" y="11336191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3"/>
          <p:cNvSpPr txBox="1"/>
          <p:nvPr/>
        </p:nvSpPr>
        <p:spPr>
          <a:xfrm>
            <a:off x="1423600" y="12280160"/>
            <a:ext cx="60867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Роботы и автоматизация, которая приносит прибыль – 15 мин.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 производственных манипуляторов до автономных роботов в логистике – реальные примеры, где робототехника уже окупается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77317" y="12280168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4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81" name="Google Shape;81;p13"/>
          <p:cNvCxnSpPr/>
          <p:nvPr/>
        </p:nvCxnSpPr>
        <p:spPr>
          <a:xfrm>
            <a:off x="409985" y="12152712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3"/>
          <p:cNvSpPr txBox="1"/>
          <p:nvPr/>
        </p:nvSpPr>
        <p:spPr>
          <a:xfrm>
            <a:off x="1423600" y="13000602"/>
            <a:ext cx="60867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внедрить ИИ в вашей компании: от идеи до первых результатов – 15 мин.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Чёткий алгоритм внедрения ИИ: выявление задач, подбор технологий, пилотные проекты, масштабирование и оценка ROI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77317" y="13000609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5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84" name="Google Shape;84;p13"/>
          <p:cNvCxnSpPr/>
          <p:nvPr/>
        </p:nvCxnSpPr>
        <p:spPr>
          <a:xfrm>
            <a:off x="393142" y="12947528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13"/>
          <p:cNvSpPr/>
          <p:nvPr/>
        </p:nvSpPr>
        <p:spPr>
          <a:xfrm>
            <a:off x="3491960" y="359514"/>
            <a:ext cx="1522500" cy="378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iai.mipt.ru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4592575" y="9351738"/>
            <a:ext cx="369300" cy="336395"/>
            <a:chOff x="4558957" y="9135456"/>
            <a:chExt cx="369300" cy="352800"/>
          </a:xfrm>
        </p:grpSpPr>
        <p:sp>
          <p:nvSpPr>
            <p:cNvPr id="87" name="Google Shape;87;p13"/>
            <p:cNvSpPr/>
            <p:nvPr/>
          </p:nvSpPr>
          <p:spPr>
            <a:xfrm>
              <a:off x="4558957" y="9135456"/>
              <a:ext cx="369300" cy="352800"/>
            </a:xfrm>
            <a:prstGeom prst="ellipse">
              <a:avLst/>
            </a:prstGeom>
            <a:solidFill>
              <a:srgbClr val="282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13"/>
            <p:cNvGrpSpPr/>
            <p:nvPr/>
          </p:nvGrpSpPr>
          <p:grpSpPr>
            <a:xfrm rot="2621808">
              <a:off x="4614998" y="9205693"/>
              <a:ext cx="257218" cy="212475"/>
              <a:chOff x="5514976" y="2946401"/>
              <a:chExt cx="1165225" cy="958850"/>
            </a:xfrm>
          </p:grpSpPr>
          <p:cxnSp>
            <p:nvCxnSpPr>
              <p:cNvPr id="89" name="Google Shape;89;p13"/>
              <p:cNvCxnSpPr/>
              <p:nvPr/>
            </p:nvCxnSpPr>
            <p:spPr>
              <a:xfrm>
                <a:off x="5514976" y="3425826"/>
                <a:ext cx="1139700" cy="0"/>
              </a:xfrm>
              <a:prstGeom prst="straightConnector1">
                <a:avLst/>
              </a:prstGeom>
              <a:noFill/>
              <a:ln w="1542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0" name="Google Shape;90;p13"/>
              <p:cNvSpPr/>
              <p:nvPr/>
            </p:nvSpPr>
            <p:spPr>
              <a:xfrm>
                <a:off x="6194426" y="2946401"/>
                <a:ext cx="485775" cy="95885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04" extrusionOk="0">
                    <a:moveTo>
                      <a:pt x="5" y="0"/>
                    </a:moveTo>
                    <a:lnTo>
                      <a:pt x="306" y="299"/>
                    </a:lnTo>
                    <a:lnTo>
                      <a:pt x="0" y="604"/>
                    </a:lnTo>
                  </a:path>
                </a:pathLst>
              </a:custGeom>
              <a:noFill/>
              <a:ln w="1542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74025" tIns="37000" rIns="74025" bIns="370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57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" name="Google Shape;91;p13"/>
          <p:cNvSpPr txBox="1"/>
          <p:nvPr/>
        </p:nvSpPr>
        <p:spPr>
          <a:xfrm>
            <a:off x="1433275" y="13872204"/>
            <a:ext cx="60867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Вопросы и ответы – 15 мин.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86980" y="13811076"/>
            <a:ext cx="11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8208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Модуль 6</a:t>
            </a:r>
            <a:endParaRPr sz="1700">
              <a:solidFill>
                <a:srgbClr val="28208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3" name="Google Shape;93;p13"/>
          <p:cNvCxnSpPr/>
          <p:nvPr/>
        </p:nvCxnSpPr>
        <p:spPr>
          <a:xfrm>
            <a:off x="402804" y="13746789"/>
            <a:ext cx="6987000" cy="0"/>
          </a:xfrm>
          <a:prstGeom prst="straightConnector1">
            <a:avLst/>
          </a:prstGeom>
          <a:noFill/>
          <a:ln w="9525" cap="flat" cmpd="sng">
            <a:solidFill>
              <a:srgbClr val="F2F5F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Произвольный</PresentationFormat>
  <Paragraphs>32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Montserrat</vt:lpstr>
      <vt:lpstr>Calibri</vt:lpstr>
      <vt:lpstr>Arial</vt:lpstr>
      <vt:lpstr>Montserrat SemiBold</vt:lpstr>
      <vt:lpstr>Montserrat Medium</vt:lpstr>
      <vt:lpstr>Simple Light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Диляра Мухарамова</cp:lastModifiedBy>
  <cp:revision>1</cp:revision>
  <dcterms:modified xsi:type="dcterms:W3CDTF">2025-09-23T14:16:26Z</dcterms:modified>
</cp:coreProperties>
</file>