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59675" cy="15479713"/>
  <p:notesSz cx="6858000" cy="9144000"/>
  <p:embeddedFontLst>
    <p:embeddedFont>
      <p:font typeface="Montserrat" panose="00000500000000000000" pitchFamily="2" charset="-52"/>
      <p:regular r:id="rId4"/>
      <p:bold r:id="rId5"/>
      <p:italic r:id="rId6"/>
      <p:boldItalic r:id="rId7"/>
    </p:embeddedFont>
    <p:embeddedFont>
      <p:font typeface="Montserrat Medium" panose="00000600000000000000" pitchFamily="2" charset="-52"/>
      <p:regular r:id="rId8"/>
      <p:bold r:id="rId9"/>
      <p:italic r:id="rId10"/>
      <p:boldItalic r:id="rId11"/>
    </p:embeddedFont>
    <p:embeddedFont>
      <p:font typeface="Montserrat SemiBold" panose="00000700000000000000" pitchFamily="2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843" y="48"/>
      </p:cViewPr>
      <p:guideLst>
        <p:guide orient="horz" pos="4876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92019" y="685800"/>
            <a:ext cx="167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92388" y="685800"/>
            <a:ext cx="1674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2240891"/>
            <a:ext cx="7044600" cy="61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8529650"/>
            <a:ext cx="7044600" cy="23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3329020"/>
            <a:ext cx="7044600" cy="59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9487011"/>
            <a:ext cx="70446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6473249"/>
            <a:ext cx="7044600" cy="25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1339358"/>
            <a:ext cx="70446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3468516"/>
            <a:ext cx="7044600" cy="10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1339358"/>
            <a:ext cx="70446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3468516"/>
            <a:ext cx="3306900" cy="10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3468516"/>
            <a:ext cx="3306900" cy="10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1339358"/>
            <a:ext cx="70446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672147"/>
            <a:ext cx="2321700" cy="22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4182173"/>
            <a:ext cx="2321700" cy="9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1354782"/>
            <a:ext cx="5264700" cy="123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376"/>
            <a:ext cx="3780000" cy="154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3711393"/>
            <a:ext cx="3344400" cy="44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8436201"/>
            <a:ext cx="3344400" cy="3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2179193"/>
            <a:ext cx="3172200" cy="11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12732439"/>
            <a:ext cx="4959600" cy="18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1339358"/>
            <a:ext cx="70446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3468516"/>
            <a:ext cx="7044600" cy="10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14034528"/>
            <a:ext cx="4536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5156843"/>
            <a:ext cx="7560000" cy="324600"/>
          </a:xfrm>
          <a:prstGeom prst="rect">
            <a:avLst/>
          </a:prstGeom>
          <a:solidFill>
            <a:srgbClr val="262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67710" y="4148708"/>
            <a:ext cx="7042200" cy="1023900"/>
          </a:xfrm>
          <a:prstGeom prst="roundRect">
            <a:avLst>
              <a:gd name="adj" fmla="val 18454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85" y="199982"/>
            <a:ext cx="4902000" cy="3792900"/>
          </a:xfrm>
          <a:prstGeom prst="roundRect">
            <a:avLst>
              <a:gd name="adj" fmla="val 5273"/>
            </a:avLst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50373" y="1191005"/>
            <a:ext cx="4722300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ИИ В БИЗНЕСЕ </a:t>
            </a:r>
            <a:endParaRPr sz="2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 ПРОИЗВОДСТВЕ: </a:t>
            </a:r>
            <a:endParaRPr sz="2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ЗАРАБАТЫВАТЬ БОЛЬШЕ И ТРАТИТЬ </a:t>
            </a:r>
            <a:r>
              <a:rPr lang="ru"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МЕНЬШЕ С </a:t>
            </a:r>
            <a:r>
              <a:rPr lang="ru" sz="2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ИИ</a:t>
            </a:r>
            <a:endParaRPr sz="2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5160" y="3302964"/>
            <a:ext cx="472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ПРАКТИКУМ ОТ ИИИ МФТИ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303235" y="199982"/>
            <a:ext cx="2032500" cy="3792900"/>
          </a:xfrm>
          <a:prstGeom prst="roundRect">
            <a:avLst>
              <a:gd name="adj" fmla="val 9663"/>
            </a:avLst>
          </a:prstGeom>
          <a:solidFill>
            <a:srgbClr val="282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403525" y="4270170"/>
            <a:ext cx="400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Переводим ИИ из абстрактной концепции в конкретные бизнес-возможности </a:t>
            </a:r>
            <a:br>
              <a:rPr lang="ru" sz="13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13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 примере реальных кейсов заказчика</a:t>
            </a:r>
            <a:endParaRPr sz="13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419785" y="2423638"/>
            <a:ext cx="17994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Люди, которые знают, как превратить запросы вашей компании в продукты и платформенные решения прямо сейчас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287700" y="10071250"/>
            <a:ext cx="6987000" cy="1339800"/>
          </a:xfrm>
          <a:prstGeom prst="roundRect">
            <a:avLst>
              <a:gd name="adj" fmla="val 12386"/>
            </a:avLst>
          </a:prstGeom>
          <a:solidFill>
            <a:srgbClr val="F2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3" title="iii_ru_white_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542" y="651762"/>
            <a:ext cx="1454739" cy="52899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4668775" y="4460361"/>
            <a:ext cx="2404800" cy="396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8208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Обучение+Консультации</a:t>
            </a:r>
            <a:endParaRPr sz="1200">
              <a:solidFill>
                <a:srgbClr val="28208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70801" y="10706116"/>
            <a:ext cx="6753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6800" lvl="0" indent="-16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"/>
              <a:buChar char="●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Для руководителей компании: СЕО, СТО, CFO и др. (группа до 10 человек)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136800" lvl="0" indent="-16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"/>
              <a:buChar char="●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Для собственников компании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20812" y="10281501"/>
            <a:ext cx="1199400" cy="333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Для кого?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87700" y="5328525"/>
            <a:ext cx="6987000" cy="4608900"/>
          </a:xfrm>
          <a:prstGeom prst="roundRect">
            <a:avLst>
              <a:gd name="adj" fmla="val 3820"/>
            </a:avLst>
          </a:prstGeom>
          <a:solidFill>
            <a:srgbClr val="F2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55160" y="5538776"/>
            <a:ext cx="1799400" cy="333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Что вы получите?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27444" y="5971719"/>
            <a:ext cx="6596700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2–3 приоритетных кейса для внедрения ИИ </a:t>
            </a:r>
            <a:br>
              <a:rPr lang="ru" sz="12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в вашей компании с оценкой потенциального эффекта (экономия, рост выручки, повышение качества сервиса)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Предложения по пилотным решениям и передовым технологиям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Карта возможностей ИИ для бизнеса компании и сегментация процессов по степени автоматизации и потенциалу применения ИИ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Дорожная карта внедрения ИИ и рекомендации по выбору проектов первой волны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Пошаговый план запуска приоритетных пилотов с конкретными действиями для успешной реализации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Приблизительная оценка инвестиций и ожидаемой отдачи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Рекомендации по формированию ИИ-команды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Предложения по обучению управленческой команды для эффективной работы с ИИ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28208A"/>
              </a:buClr>
              <a:buSzPts val="1200"/>
              <a:buFont typeface="Montserrat SemiBold"/>
              <a:buChar char="●"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Поддержка и консультации для сопровождения первых шагов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65875" y="11542975"/>
            <a:ext cx="5154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28208A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практикума</a:t>
            </a:r>
            <a:endParaRPr sz="2900" b="1">
              <a:solidFill>
                <a:srgbClr val="2820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423600" y="12316936"/>
            <a:ext cx="61935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Используем для подготовки ваши кейсы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Если у вас их нет, то поможем их сформулировать или используем кейсы </a:t>
            </a:r>
            <a:b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из существующей практики из вашей отрасли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77317" y="12316954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ШАГ 1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348360" y="13097128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3"/>
          <p:cNvCxnSpPr/>
          <p:nvPr/>
        </p:nvCxnSpPr>
        <p:spPr>
          <a:xfrm>
            <a:off x="403542" y="14095675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3"/>
          <p:cNvSpPr/>
          <p:nvPr/>
        </p:nvSpPr>
        <p:spPr>
          <a:xfrm>
            <a:off x="3491960" y="377052"/>
            <a:ext cx="1522500" cy="396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iai.mipt.ru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6" name="Google Shape;76;p13"/>
          <p:cNvGrpSpPr/>
          <p:nvPr/>
        </p:nvGrpSpPr>
        <p:grpSpPr>
          <a:xfrm>
            <a:off x="5258409" y="11682187"/>
            <a:ext cx="369300" cy="352800"/>
            <a:chOff x="6934607" y="11508212"/>
            <a:chExt cx="369300" cy="352800"/>
          </a:xfrm>
        </p:grpSpPr>
        <p:sp>
          <p:nvSpPr>
            <p:cNvPr id="77" name="Google Shape;77;p13"/>
            <p:cNvSpPr/>
            <p:nvPr/>
          </p:nvSpPr>
          <p:spPr>
            <a:xfrm>
              <a:off x="6934607" y="11508212"/>
              <a:ext cx="369300" cy="352800"/>
            </a:xfrm>
            <a:prstGeom prst="ellipse">
              <a:avLst/>
            </a:prstGeom>
            <a:solidFill>
              <a:srgbClr val="282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13"/>
            <p:cNvGrpSpPr/>
            <p:nvPr/>
          </p:nvGrpSpPr>
          <p:grpSpPr>
            <a:xfrm rot="2621808">
              <a:off x="6990648" y="11578449"/>
              <a:ext cx="257218" cy="212475"/>
              <a:chOff x="5514976" y="2946401"/>
              <a:chExt cx="1165225" cy="958850"/>
            </a:xfrm>
          </p:grpSpPr>
          <p:cxnSp>
            <p:nvCxnSpPr>
              <p:cNvPr id="79" name="Google Shape;79;p13"/>
              <p:cNvCxnSpPr/>
              <p:nvPr/>
            </p:nvCxnSpPr>
            <p:spPr>
              <a:xfrm>
                <a:off x="5514976" y="3425826"/>
                <a:ext cx="1139700" cy="0"/>
              </a:xfrm>
              <a:prstGeom prst="straightConnector1">
                <a:avLst/>
              </a:prstGeom>
              <a:noFill/>
              <a:ln w="1542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0" name="Google Shape;80;p13"/>
              <p:cNvSpPr/>
              <p:nvPr/>
            </p:nvSpPr>
            <p:spPr>
              <a:xfrm>
                <a:off x="6194426" y="2946401"/>
                <a:ext cx="485775" cy="95885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04" extrusionOk="0">
                    <a:moveTo>
                      <a:pt x="5" y="0"/>
                    </a:moveTo>
                    <a:lnTo>
                      <a:pt x="306" y="299"/>
                    </a:lnTo>
                    <a:lnTo>
                      <a:pt x="0" y="604"/>
                    </a:lnTo>
                  </a:path>
                </a:pathLst>
              </a:custGeom>
              <a:noFill/>
              <a:ln w="1542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74025" tIns="37000" rIns="74025" bIns="370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5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Google Shape;81;p13"/>
          <p:cNvSpPr txBox="1"/>
          <p:nvPr/>
        </p:nvSpPr>
        <p:spPr>
          <a:xfrm>
            <a:off x="277325" y="12521684"/>
            <a:ext cx="119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подготовка</a:t>
            </a:r>
            <a:endParaRPr sz="11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2-3 недели</a:t>
            </a:r>
            <a:endParaRPr sz="11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433975" y="13161774"/>
            <a:ext cx="6193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Расскажем о современных тенденциях в развитии ИИ в вашей отрасли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Покажем, как и где стоит внедрить ИИ в вашей компании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Разработаем вместе с вами дорожную карту по внедрению ИИ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Выберем вместе с вами проекты для внедрения пилотов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87692" y="13161761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ШАГ 2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87700" y="13366491"/>
            <a:ext cx="119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практикум</a:t>
            </a:r>
            <a:endParaRPr sz="11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4-5 часов</a:t>
            </a:r>
            <a:endParaRPr sz="11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433250" y="14344835"/>
            <a:ext cx="61935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консультации от наших ведущих экспертов в течение месяца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86967" y="14224681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ШАГ 3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86975" y="14429399"/>
            <a:ext cx="1277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консультации</a:t>
            </a:r>
            <a:endParaRPr sz="11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Произвольный</PresentationFormat>
  <Paragraphs>37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Montserrat Medium</vt:lpstr>
      <vt:lpstr>Calibri</vt:lpstr>
      <vt:lpstr>Arial</vt:lpstr>
      <vt:lpstr>Montserrat</vt:lpstr>
      <vt:lpstr>Montserrat SemiBold</vt:lpstr>
      <vt:lpstr>Simple Light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Диляра Мухарамова</dc:creator>
  <cp:lastModifiedBy>Диляра Мухарамова</cp:lastModifiedBy>
  <cp:revision>1</cp:revision>
  <dcterms:modified xsi:type="dcterms:W3CDTF">2025-09-23T14:15:10Z</dcterms:modified>
</cp:coreProperties>
</file>