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5479713"/>
  <p:notesSz cx="6858000" cy="9144000"/>
  <p:embeddedFontLst>
    <p:embeddedFont>
      <p:font typeface="Montserrat" panose="00000500000000000000" pitchFamily="2" charset="-52"/>
      <p:regular r:id="rId4"/>
      <p:bold r:id="rId5"/>
      <p:italic r:id="rId6"/>
      <p:boldItalic r:id="rId7"/>
    </p:embeddedFont>
    <p:embeddedFont>
      <p:font typeface="Montserrat Medium" panose="00000600000000000000" pitchFamily="2" charset="-52"/>
      <p:regular r:id="rId8"/>
      <p:bold r:id="rId9"/>
      <p:italic r:id="rId10"/>
      <p:boldItalic r:id="rId11"/>
    </p:embeddedFont>
    <p:embeddedFont>
      <p:font typeface="Montserrat SemiBold" panose="00000700000000000000" pitchFamily="2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1805" y="-422"/>
      </p:cViewPr>
      <p:guideLst>
        <p:guide orient="horz" pos="4876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92019" y="685800"/>
            <a:ext cx="167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92388" y="685800"/>
            <a:ext cx="1674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2240891"/>
            <a:ext cx="7044600" cy="61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8529650"/>
            <a:ext cx="7044600" cy="23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3329020"/>
            <a:ext cx="7044600" cy="59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9487011"/>
            <a:ext cx="7044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6473249"/>
            <a:ext cx="7044600" cy="25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3468516"/>
            <a:ext cx="7044600" cy="10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3468516"/>
            <a:ext cx="3306900" cy="10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3468516"/>
            <a:ext cx="3306900" cy="10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672147"/>
            <a:ext cx="2321700" cy="22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4182173"/>
            <a:ext cx="2321700" cy="9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1354782"/>
            <a:ext cx="5264700" cy="12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376"/>
            <a:ext cx="3780000" cy="154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3711393"/>
            <a:ext cx="3344400" cy="4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8436201"/>
            <a:ext cx="3344400" cy="3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2179193"/>
            <a:ext cx="3172200" cy="11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12732439"/>
            <a:ext cx="4959600" cy="18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3468516"/>
            <a:ext cx="7044600" cy="10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35935" y="4127046"/>
            <a:ext cx="7042200" cy="1023900"/>
          </a:xfrm>
          <a:prstGeom prst="roundRect">
            <a:avLst>
              <a:gd name="adj" fmla="val 18454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85" y="199982"/>
            <a:ext cx="4902000" cy="3792900"/>
          </a:xfrm>
          <a:prstGeom prst="roundRect">
            <a:avLst>
              <a:gd name="adj" fmla="val 5273"/>
            </a:avLst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49260" y="2141356"/>
            <a:ext cx="4590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КОМАНДА ИИ-МЕЧТЫ </a:t>
            </a:r>
            <a:endParaRPr sz="3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5160" y="3302964"/>
            <a:ext cx="47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МОДУЛЬНАЯ ПРАКТИКА ОТ ИИИ МФТИ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303235" y="199982"/>
            <a:ext cx="2032500" cy="3792900"/>
          </a:xfrm>
          <a:prstGeom prst="roundRect">
            <a:avLst>
              <a:gd name="adj" fmla="val 9663"/>
            </a:avLst>
          </a:prstGeom>
          <a:solidFill>
            <a:srgbClr val="282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49260" y="4236540"/>
            <a:ext cx="3649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Формирование вашей внутренней команды лидеров, способной управлять внедрением ИИ-проектов</a:t>
            </a:r>
            <a:endParaRPr sz="1300" dirty="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419785" y="2423638"/>
            <a:ext cx="17994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Люди, которые знают, как превратить запросы вашей компании в продукты и платформенные решения прямо сейчас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014185" y="5328533"/>
            <a:ext cx="2351400" cy="2945100"/>
          </a:xfrm>
          <a:prstGeom prst="roundRect">
            <a:avLst>
              <a:gd name="adj" fmla="val 8976"/>
            </a:avLst>
          </a:prstGeom>
          <a:solidFill>
            <a:srgbClr val="F2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 title="iii_ru_white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542" y="651762"/>
            <a:ext cx="1454739" cy="52899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4053760" y="4462451"/>
            <a:ext cx="3020700" cy="396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820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Обучение на реальных проектах</a:t>
            </a:r>
            <a:endParaRPr sz="1200">
              <a:solidFill>
                <a:srgbClr val="28208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145622" y="6176293"/>
            <a:ext cx="20325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руководителей отделов различных подразделений вашей компании, в том числе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и нетехнических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(5-6 человек)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145634" y="5538776"/>
            <a:ext cx="1199400" cy="333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кого?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87710" y="5328533"/>
            <a:ext cx="4543200" cy="2945100"/>
          </a:xfrm>
          <a:prstGeom prst="roundRect">
            <a:avLst>
              <a:gd name="adj" fmla="val 7180"/>
            </a:avLst>
          </a:prstGeom>
          <a:solidFill>
            <a:srgbClr val="F2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455160" y="5538776"/>
            <a:ext cx="1799400" cy="333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Что вы получите?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55146" y="6176293"/>
            <a:ext cx="4172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Команду лидеров, способную инициировать и управлять развитием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и внедрением ИИ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Готовые проекты и гипотезы для внедрения ИИ, поддержанные новыми знаниями команды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Дорожную карту развития ИИ-проектов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65880" y="8407931"/>
            <a:ext cx="5598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28208A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курса</a:t>
            </a:r>
            <a:endParaRPr sz="2900" b="1">
              <a:solidFill>
                <a:srgbClr val="2820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423605" y="9592437"/>
            <a:ext cx="60867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Введение в ИИ и стратегия применения (онлайн / очно, 0,5 дня / 4 часа) 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Темы: основы ИИ и ML, бизнес-возможности, глобальные кейсы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ДЗ: определить потенциал ИИ в своём подразделении, определить кейсы для проекта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77317" y="9592437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1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423605" y="10426108"/>
            <a:ext cx="60867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Выявление задач и кейсов для ИИ (очно, 1 день): практический воркшоп, работа </a:t>
            </a:r>
            <a:b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 кейсами 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Темы: от бизнес-проблемы к ИИ-кейсу, критерии отбора, формулировка задач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Активности: командная постановка задач + разбор с ML-экспертами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77317" y="10426108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2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423605" y="11421481"/>
            <a:ext cx="60867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Эффективная работа с ML-командами (очно, 1 день): тренинг с ролевыми играми 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Темы: жизненный цикл ИИ-проекта, роли и коммуникации, Agile в ИИ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Активности: симуляция встречи «заказчик ↔ команда», кейс из практики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77317" y="11421481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3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48360" y="10363453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3"/>
          <p:cNvCxnSpPr/>
          <p:nvPr/>
        </p:nvCxnSpPr>
        <p:spPr>
          <a:xfrm>
            <a:off x="403542" y="11307048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3"/>
          <p:cNvSpPr txBox="1"/>
          <p:nvPr/>
        </p:nvSpPr>
        <p:spPr>
          <a:xfrm>
            <a:off x="1423605" y="12310363"/>
            <a:ext cx="60867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Риски и этика в ИИ (онлайн / очно, 2 часа) 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Темы: технические / этические / регуляторные / юридические вопросы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Результат: чек-лист вопросов для запуска ИИ-проекта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77317" y="12310363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4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0" name="Google Shape;80;p13"/>
          <p:cNvCxnSpPr/>
          <p:nvPr/>
        </p:nvCxnSpPr>
        <p:spPr>
          <a:xfrm>
            <a:off x="409985" y="12235452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3"/>
          <p:cNvSpPr txBox="1"/>
          <p:nvPr/>
        </p:nvSpPr>
        <p:spPr>
          <a:xfrm>
            <a:off x="1423605" y="13060599"/>
            <a:ext cx="60867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Масштабирование и ROI AI-проектов (очно, 1 день) 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Темы: оценка эффективности, масштабирование, ИИ-дорожная карта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Формат: защита проектов + групповая работа</a:t>
            </a: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77317" y="13060599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5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3" name="Google Shape;83;p13"/>
          <p:cNvCxnSpPr/>
          <p:nvPr/>
        </p:nvCxnSpPr>
        <p:spPr>
          <a:xfrm>
            <a:off x="393142" y="12946166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3"/>
          <p:cNvSpPr/>
          <p:nvPr/>
        </p:nvSpPr>
        <p:spPr>
          <a:xfrm>
            <a:off x="267660" y="14037611"/>
            <a:ext cx="7129200" cy="888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393942" y="14300126"/>
            <a:ext cx="139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746042" y="14178150"/>
            <a:ext cx="50979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Презентация «ИИ для нашего бизнеса», </a:t>
            </a:r>
            <a:endParaRPr>
              <a:solidFill>
                <a:srgbClr val="28208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индивидуальный план действий</a:t>
            </a:r>
            <a:endParaRPr>
              <a:solidFill>
                <a:srgbClr val="28208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3491960" y="377052"/>
            <a:ext cx="1522500" cy="396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iai.mipt.ru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87710" y="8954282"/>
            <a:ext cx="6600300" cy="333600"/>
          </a:xfrm>
          <a:prstGeom prst="roundRect">
            <a:avLst>
              <a:gd name="adj" fmla="val 50000"/>
            </a:avLst>
          </a:prstGeom>
          <a:solidFill>
            <a:srgbClr val="28208A"/>
          </a:solidFill>
          <a:ln>
            <a:noFill/>
          </a:ln>
        </p:spPr>
        <p:txBody>
          <a:bodyPr spcFirstLastPara="1" wrap="square" lIns="198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Содержание курса может быть изменено в соответствии с вашими пожеланиями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6934607" y="8944672"/>
            <a:ext cx="369300" cy="352800"/>
          </a:xfrm>
          <a:prstGeom prst="ellipse">
            <a:avLst/>
          </a:prstGeom>
          <a:solidFill>
            <a:srgbClr val="282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 rot="2621808">
            <a:off x="6990648" y="9014909"/>
            <a:ext cx="257218" cy="212475"/>
            <a:chOff x="5514976" y="2946401"/>
            <a:chExt cx="1165225" cy="958850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5514976" y="3425826"/>
              <a:ext cx="1139700" cy="0"/>
            </a:xfrm>
            <a:prstGeom prst="straightConnector1">
              <a:avLst/>
            </a:prstGeom>
            <a:noFill/>
            <a:ln w="154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92;p13"/>
            <p:cNvSpPr/>
            <p:nvPr/>
          </p:nvSpPr>
          <p:spPr>
            <a:xfrm>
              <a:off x="6194426" y="2946401"/>
              <a:ext cx="485775" cy="958850"/>
            </a:xfrm>
            <a:custGeom>
              <a:avLst/>
              <a:gdLst/>
              <a:ahLst/>
              <a:cxnLst/>
              <a:rect l="l" t="t" r="r" b="b"/>
              <a:pathLst>
                <a:path w="306" h="604" extrusionOk="0">
                  <a:moveTo>
                    <a:pt x="5" y="0"/>
                  </a:moveTo>
                  <a:lnTo>
                    <a:pt x="306" y="299"/>
                  </a:lnTo>
                  <a:lnTo>
                    <a:pt x="0" y="604"/>
                  </a:lnTo>
                </a:path>
              </a:pathLst>
            </a:custGeom>
            <a:noFill/>
            <a:ln w="154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74025" tIns="37000" rIns="74025" bIns="37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0" y="15145188"/>
            <a:ext cx="7560000" cy="324600"/>
          </a:xfrm>
          <a:prstGeom prst="rect">
            <a:avLst/>
          </a:prstGeom>
          <a:solidFill>
            <a:srgbClr val="262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Произвольный</PresentationFormat>
  <Paragraphs>41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Arial</vt:lpstr>
      <vt:lpstr>Montserrat</vt:lpstr>
      <vt:lpstr>Montserrat SemiBold</vt:lpstr>
      <vt:lpstr>Montserrat Medium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Диляра Мухарамова</cp:lastModifiedBy>
  <cp:revision>1</cp:revision>
  <dcterms:modified xsi:type="dcterms:W3CDTF">2025-09-23T14:18:15Z</dcterms:modified>
</cp:coreProperties>
</file>